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Lato"/>
      <p:regular r:id="rId33"/>
      <p:bold r:id="rId34"/>
      <p:italic r:id="rId35"/>
      <p:boldItalic r:id="rId36"/>
    </p:embeddedFont>
    <p:embeddedFont>
      <p:font typeface="Bunge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918945-8946-40F9-933A-FDB20898D115}">
  <a:tblStyle styleId="{68918945-8946-40F9-933A-FDB20898D1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Bunge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08bf46a1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208bf46a1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f5c697c3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2f5c697c3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5c697c3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f5c697c3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5c697c3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f5c697c3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5c697c32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f5c697c32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5c697c32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f5c697c32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5c697c32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f5c697c32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5c697c32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f5c697c32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5c697c32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f5c697c32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f5c697c32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f5c697c32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5c697c32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f5c697c32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5c697c3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f5c697c3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5c697c32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f5c697c32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5c697c32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f5c697c32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5cf9391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f5cf9391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5cf9391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f5cf9391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f5cf9391f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f5cf9391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5cf9391f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2f5cf9391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08bf46a1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208bf46a1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08bf46a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208bf46a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08bf46a1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208bf46a1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08bf46a1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208bf46a1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08bf46a1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208bf46a1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08bf46a1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208bf46a1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python.org/3/library/stdtypes.html#textseq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Grundlæggende Python programmering - 2. aften - Jonas Bak Phillipson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03-exercise + 04-exercise 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Booleans</a:t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Booleans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Booleans kan kun repræsentere værdierne “sandt” eller “falsk”, dvs.: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True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False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En boolean kan skabes vhja. den indbyggede funktion “bool”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Bruges oftest til at evaluere udtryk til enten “sandt” eller “falskt”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De fleste værdier evalueres til “sandt”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◆"/>
            </a:pPr>
            <a:r>
              <a:rPr lang="da"/>
              <a:t>Undtagen: False, None, 0, “”, (), [] og {}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03-example: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da" sz="3400"/>
              <a:t>Strings del 2</a:t>
            </a:r>
            <a:endParaRPr sz="3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05-exercise</a:t>
            </a:r>
            <a:endParaRPr sz="3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Operatorer: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aritmetiske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aritmetiske operatorer</a:t>
            </a:r>
            <a:endParaRPr/>
          </a:p>
        </p:txBody>
      </p:sp>
      <p:graphicFrame>
        <p:nvGraphicFramePr>
          <p:cNvPr id="263" name="Google Shape;263;p44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{68918945-8946-40F9-933A-FDB20898D115}</a:tableStyleId>
              </a:tblPr>
              <a:tblGrid>
                <a:gridCol w="1896425"/>
                <a:gridCol w="1232300"/>
                <a:gridCol w="4110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Navn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Operator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Eksempel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Addition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+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Subtraktion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-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Multiplikation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*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Division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/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Modulus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%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eksponentiering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**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**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“Floor division”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//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// 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04-example: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aritmetiske operatorer</a:t>
            </a:r>
            <a:endParaRPr sz="3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06-exercise</a:t>
            </a:r>
            <a:endParaRPr sz="3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Operatorer: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Tildeling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Strings, Booleans &amp; Operatorer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Tildelings</a:t>
            </a:r>
            <a:r>
              <a:rPr lang="da"/>
              <a:t>operatorer</a:t>
            </a:r>
            <a:endParaRPr/>
          </a:p>
        </p:txBody>
      </p:sp>
      <p:graphicFrame>
        <p:nvGraphicFramePr>
          <p:cNvPr id="284" name="Google Shape;284;p48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{68918945-8946-40F9-933A-FDB20898D115}</a:tableStyleId>
              </a:tblPr>
              <a:tblGrid>
                <a:gridCol w="1896425"/>
                <a:gridCol w="2302300"/>
                <a:gridCol w="3040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Operator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Eksempel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Samme som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+=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+=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+ 5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-=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-=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- 5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*=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*=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*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/=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/=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/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%=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%=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% 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//=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</a:t>
                      </a:r>
                      <a:r>
                        <a:rPr lang="da"/>
                        <a:t>//=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x = x // 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05-example: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Tildelingsoperatorer</a:t>
            </a:r>
            <a:endParaRPr sz="3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07-exercise</a:t>
            </a:r>
            <a:endParaRPr sz="3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Operatorer: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Sammenligning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sammenlignings</a:t>
            </a:r>
            <a:r>
              <a:rPr lang="da"/>
              <a:t>operatorer</a:t>
            </a:r>
            <a:endParaRPr/>
          </a:p>
        </p:txBody>
      </p:sp>
      <p:graphicFrame>
        <p:nvGraphicFramePr>
          <p:cNvPr id="305" name="Google Shape;305;p52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{68918945-8946-40F9-933A-FDB20898D115}</a:tableStyleId>
              </a:tblPr>
              <a:tblGrid>
                <a:gridCol w="1896425"/>
                <a:gridCol w="2302300"/>
                <a:gridCol w="3040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Operator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Forklaring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Eksempel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Lig med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var1 == var2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Ikke lig med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>
                          <a:solidFill>
                            <a:schemeClr val="dk1"/>
                          </a:solidFill>
                        </a:rPr>
                        <a:t>var1 != var2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Større end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>
                          <a:solidFill>
                            <a:schemeClr val="dk1"/>
                          </a:solidFill>
                        </a:rPr>
                        <a:t>var1 &gt; var2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Mindre end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>
                          <a:solidFill>
                            <a:schemeClr val="dk1"/>
                          </a:solidFill>
                        </a:rPr>
                        <a:t>var1 &lt; var2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Større end eller lig med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>
                          <a:solidFill>
                            <a:schemeClr val="dk1"/>
                          </a:solidFill>
                        </a:rPr>
                        <a:t>var1 &gt;= var2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&lt;=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Mindre end eller lig med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a">
                          <a:solidFill>
                            <a:schemeClr val="dk1"/>
                          </a:solidFill>
                        </a:rPr>
                        <a:t>var1 &lt;= var2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06-example: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Sammenligningsoperatorer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08-exercise</a:t>
            </a:r>
            <a:endParaRPr sz="3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Tak for i aften!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2</a:t>
            </a:r>
            <a:r>
              <a:rPr lang="da"/>
              <a:t>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Strings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Booleans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Operatorer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Aritmetiske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Tildeling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Sammenligning</a:t>
            </a:r>
            <a:r>
              <a:rPr lang="da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Strings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Strings - del 1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Om “strings” - dvs. tekststrenge - kan man sige: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Tekst vi omgiver med ‘single’, “double” eller “triple” quotes er Strings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Med “triple” quotes er der tale om “multiline strings”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Strings er i realiteten en liste af karakterer (et objekt faktisk)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Vi kan derfor bl.a.: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Tilgå en enkelt karakter via “bracket notation” (dvs. [ og ] )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Loope igennem en string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Få længden af en string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Tjekke strings for indhold af en anden string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01-example: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Strings del 1</a:t>
            </a:r>
            <a:endParaRPr sz="3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01-exercise + 02-exercise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Strings - del 2</a:t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Om “strings” - dvs. tekststrenge - kan man også sige: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Man kan bruge metoder på strings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Fx “upper()” til strings med store bogstaver, “strip()” til fjernelse af unødige mellemrum, “split()” for opdele sin tekst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Alle metoder ses her: </a:t>
            </a:r>
            <a:r>
              <a:rPr lang="da" u="sng">
                <a:solidFill>
                  <a:schemeClr val="hlink"/>
                </a:solidFill>
                <a:hlinkClick r:id="rId3"/>
              </a:rPr>
              <a:t>https://docs.python.org/3/library/stdtypes.html#textseq</a:t>
            </a:r>
            <a:r>
              <a:rPr lang="da"/>
              <a:t>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Kan sammenkæde med andre strings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Kan formateres via fx “f-strings”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02-example:</a:t>
            </a:r>
            <a:endParaRPr sz="3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Strings del 2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